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8" r:id="rId12"/>
    <p:sldId id="267" r:id="rId13"/>
    <p:sldId id="266"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4F94CE-8C7E-44F7-B574-3E309ED73094}" type="datetimeFigureOut">
              <a:rPr lang="en-US" smtClean="0"/>
              <a:t>4/14/2011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935B934-8275-46EA-B52E-CDF614D3DF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F94CE-8C7E-44F7-B574-3E309ED73094}"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F94CE-8C7E-44F7-B574-3E309ED73094}"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4F94CE-8C7E-44F7-B574-3E309ED73094}"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4F94CE-8C7E-44F7-B574-3E309ED73094}" type="datetimeFigureOut">
              <a:rPr lang="en-US" smtClean="0"/>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5B934-8275-46EA-B52E-CDF614D3DF8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4F94CE-8C7E-44F7-B574-3E309ED73094}"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4F94CE-8C7E-44F7-B574-3E309ED73094}" type="datetimeFigureOut">
              <a:rPr lang="en-US" smtClean="0"/>
              <a:t>4/14/2011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4F94CE-8C7E-44F7-B574-3E309ED73094}" type="datetimeFigureOut">
              <a:rPr lang="en-US" smtClean="0"/>
              <a:t>4/14/2011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F94CE-8C7E-44F7-B574-3E309ED73094}" type="datetimeFigureOut">
              <a:rPr lang="en-US" smtClean="0"/>
              <a:t>4/14/2011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4F94CE-8C7E-44F7-B574-3E309ED73094}"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5B934-8275-46EA-B52E-CDF614D3DF8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4F94CE-8C7E-44F7-B574-3E309ED73094}" type="datetimeFigureOut">
              <a:rPr lang="en-US" smtClean="0"/>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935B934-8275-46EA-B52E-CDF614D3DF8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4F94CE-8C7E-44F7-B574-3E309ED73094}" type="datetimeFigureOut">
              <a:rPr lang="en-US" smtClean="0"/>
              <a:t>4/14/2011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35B934-8275-46EA-B52E-CDF614D3DF8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
            </a:r>
            <a:br>
              <a:rPr lang="en-US" dirty="0"/>
            </a:br>
            <a:endParaRPr lang="en-US" dirty="0"/>
          </a:p>
        </p:txBody>
      </p:sp>
      <p:sp>
        <p:nvSpPr>
          <p:cNvPr id="3" name="Subtitle 2"/>
          <p:cNvSpPr>
            <a:spLocks noGrp="1"/>
          </p:cNvSpPr>
          <p:nvPr>
            <p:ph type="subTitle" idx="1"/>
          </p:nvPr>
        </p:nvSpPr>
        <p:spPr>
          <a:xfrm>
            <a:off x="457200" y="5043268"/>
            <a:ext cx="7854696" cy="3629464"/>
          </a:xfrm>
        </p:spPr>
        <p:txBody>
          <a:bodyPr/>
          <a:lstStyle/>
          <a:p>
            <a:r>
              <a:rPr lang="en-US" dirty="0" smtClean="0"/>
              <a:t>By Tim Maloney</a:t>
            </a:r>
          </a:p>
          <a:p>
            <a:endParaRPr lang="en-US" dirty="0"/>
          </a:p>
        </p:txBody>
      </p:sp>
      <p:sp>
        <p:nvSpPr>
          <p:cNvPr id="4" name="Rectangle 3"/>
          <p:cNvSpPr/>
          <p:nvPr/>
        </p:nvSpPr>
        <p:spPr>
          <a:xfrm>
            <a:off x="1066800" y="685800"/>
            <a:ext cx="7315200" cy="2062103"/>
          </a:xfrm>
          <a:prstGeom prst="rect">
            <a:avLst/>
          </a:prstGeom>
        </p:spPr>
        <p:txBody>
          <a:bodyPr wrap="square">
            <a:spAutoFit/>
          </a:bodyPr>
          <a:lstStyle/>
          <a:p>
            <a:r>
              <a:rPr lang="en-US" sz="3200" dirty="0" smtClean="0"/>
              <a:t>Ecstasy Should Be Used As a Therapeutic Tool to Assist Psychotherapy for the Treatment of </a:t>
            </a:r>
            <a:br>
              <a:rPr lang="en-US" sz="3200" dirty="0" smtClean="0"/>
            </a:br>
            <a:r>
              <a:rPr lang="en-US" sz="3200" dirty="0" smtClean="0"/>
              <a:t> Post-Traumatic Stress Disorder</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Text Placeholder 2"/>
          <p:cNvSpPr>
            <a:spLocks noGrp="1"/>
          </p:cNvSpPr>
          <p:nvPr>
            <p:ph type="body" idx="1"/>
          </p:nvPr>
        </p:nvSpPr>
        <p:spPr/>
        <p:txBody>
          <a:bodyPr/>
          <a:lstStyle/>
          <a:p>
            <a:r>
              <a:rPr lang="en-US" dirty="0" smtClean="0"/>
              <a:t>EMDR</a:t>
            </a:r>
            <a:endParaRPr lang="en-US" dirty="0"/>
          </a:p>
        </p:txBody>
      </p:sp>
      <p:sp>
        <p:nvSpPr>
          <p:cNvPr id="5" name="Text Placeholder 4"/>
          <p:cNvSpPr>
            <a:spLocks noGrp="1"/>
          </p:cNvSpPr>
          <p:nvPr>
            <p:ph type="body" sz="half" idx="3"/>
          </p:nvPr>
        </p:nvSpPr>
        <p:spPr/>
        <p:txBody>
          <a:bodyPr/>
          <a:lstStyle/>
          <a:p>
            <a:r>
              <a:rPr lang="en-US" dirty="0" smtClean="0"/>
              <a:t>Cognitive Therapy</a:t>
            </a:r>
            <a:endParaRPr lang="en-US" dirty="0"/>
          </a:p>
        </p:txBody>
      </p:sp>
      <p:sp>
        <p:nvSpPr>
          <p:cNvPr id="4" name="Content Placeholder 3"/>
          <p:cNvSpPr>
            <a:spLocks noGrp="1"/>
          </p:cNvSpPr>
          <p:nvPr>
            <p:ph sz="quarter" idx="2"/>
          </p:nvPr>
        </p:nvSpPr>
        <p:spPr/>
        <p:txBody>
          <a:bodyPr>
            <a:normAutofit fontScale="92500"/>
          </a:bodyPr>
          <a:lstStyle/>
          <a:p>
            <a:r>
              <a:rPr lang="en-US" dirty="0"/>
              <a:t>Time and time again research has shown EMDR to be equivalent or superior to ET in its effectiveness, but generally the EMDR takes 40-100 hours of “homework” longer to achieve its prime </a:t>
            </a:r>
            <a:r>
              <a:rPr lang="en-US" dirty="0" smtClean="0"/>
              <a:t>effectiveness</a:t>
            </a:r>
          </a:p>
          <a:p>
            <a:r>
              <a:rPr lang="en-US" dirty="0"/>
              <a:t>Another study found shows after 12 session of EMDR 77% of its participants showed a complete elimination of the PTSD diagnosis (Carlson, 1998)</a:t>
            </a:r>
          </a:p>
        </p:txBody>
      </p:sp>
      <p:sp>
        <p:nvSpPr>
          <p:cNvPr id="6" name="Content Placeholder 5"/>
          <p:cNvSpPr>
            <a:spLocks noGrp="1"/>
          </p:cNvSpPr>
          <p:nvPr>
            <p:ph sz="quarter" idx="4"/>
          </p:nvPr>
        </p:nvSpPr>
        <p:spPr/>
        <p:txBody>
          <a:bodyPr>
            <a:normAutofit/>
          </a:bodyPr>
          <a:lstStyle/>
          <a:p>
            <a:r>
              <a:rPr lang="en-US" dirty="0"/>
              <a:t>With these therapies showing large numbers, the effectiveness of CT can be seen in there shadows, as in a study that compared  present-focused group therapy and CT the results showed 40% of all participants had a significant change in PTSD symptoms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MDMA</a:t>
            </a:r>
            <a:endParaRPr lang="en-US" dirty="0"/>
          </a:p>
        </p:txBody>
      </p:sp>
      <p:sp>
        <p:nvSpPr>
          <p:cNvPr id="3" name="Content Placeholder 2"/>
          <p:cNvSpPr>
            <a:spLocks noGrp="1"/>
          </p:cNvSpPr>
          <p:nvPr>
            <p:ph idx="1"/>
          </p:nvPr>
        </p:nvSpPr>
        <p:spPr/>
        <p:txBody>
          <a:bodyPr/>
          <a:lstStyle/>
          <a:p>
            <a:r>
              <a:rPr lang="en-US" dirty="0"/>
              <a:t>MDMA is a central nervous system stimulant that falls under Amphetamine-type stimulant group (ATS</a:t>
            </a:r>
            <a:r>
              <a:rPr lang="en-US" dirty="0" smtClean="0"/>
              <a:t>)</a:t>
            </a:r>
          </a:p>
          <a:p>
            <a:r>
              <a:rPr lang="en-US" dirty="0"/>
              <a:t>The common effects of MDMA come from its ability to bind the strongest to serotonin transporters inducing a speedy release of serotonin and dopamine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MDMA Why?</a:t>
            </a:r>
            <a:endParaRPr lang="en-US" dirty="0"/>
          </a:p>
        </p:txBody>
      </p:sp>
      <p:sp>
        <p:nvSpPr>
          <p:cNvPr id="3" name="Content Placeholder 2"/>
          <p:cNvSpPr>
            <a:spLocks noGrp="1"/>
          </p:cNvSpPr>
          <p:nvPr>
            <p:ph idx="1"/>
          </p:nvPr>
        </p:nvSpPr>
        <p:spPr/>
        <p:txBody>
          <a:bodyPr/>
          <a:lstStyle/>
          <a:p>
            <a:r>
              <a:rPr lang="en-US" dirty="0" smtClean="0"/>
              <a:t>MDMA is effective, and is a great tool to assist in psychotherapy for PTSD, for its prime effectiveness for treatment comes from “reducing the fear response to a perceived emotional threat (Stevens 1999/2000).”  The results have shown in many ground breaking studies with people dealing with difficult life events.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MDMA with Psychotherapy</a:t>
            </a:r>
            <a:endParaRPr lang="en-US" dirty="0"/>
          </a:p>
        </p:txBody>
      </p:sp>
      <p:sp>
        <p:nvSpPr>
          <p:cNvPr id="8" name="Content Placeholder 7"/>
          <p:cNvSpPr>
            <a:spLocks noGrp="1"/>
          </p:cNvSpPr>
          <p:nvPr>
            <p:ph idx="1"/>
          </p:nvPr>
        </p:nvSpPr>
        <p:spPr/>
        <p:txBody>
          <a:bodyPr>
            <a:normAutofit fontScale="92500"/>
          </a:bodyPr>
          <a:lstStyle/>
          <a:p>
            <a:r>
              <a:rPr lang="en-US" dirty="0"/>
              <a:t>In the study 12 participants diagnosed with PTSD went through two eight- hour psychotherapy sessions with MDMA scheduled 3-5 weeks apart.  The results showed over 80% no longer qualified by DSM as having </a:t>
            </a:r>
            <a:r>
              <a:rPr lang="en-US" dirty="0" smtClean="0"/>
              <a:t>PTSD</a:t>
            </a:r>
          </a:p>
          <a:p>
            <a:r>
              <a:rPr lang="en-US" dirty="0"/>
              <a:t>a 100% success rate after two more eight hour </a:t>
            </a:r>
            <a:r>
              <a:rPr lang="en-US" dirty="0" smtClean="0"/>
              <a:t>sessions</a:t>
            </a:r>
          </a:p>
          <a:p>
            <a:r>
              <a:rPr lang="en-US" dirty="0"/>
              <a:t>The control group not receiving the MDMA treatment, but instead took a placebo had only a 25% success rate after the two </a:t>
            </a:r>
            <a:r>
              <a:rPr lang="en-US" dirty="0" smtClean="0"/>
              <a:t>eight-hour</a:t>
            </a:r>
          </a:p>
          <a:p>
            <a:r>
              <a:rPr lang="en-US" dirty="0" smtClean="0"/>
              <a:t>all </a:t>
            </a:r>
            <a:r>
              <a:rPr lang="en-US" dirty="0"/>
              <a:t>three of the subjects who reported having PTSD to the point where they could not work, were able to return to work after the study.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Positive Effect</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beneficial effects can be seen in the user’s positive moods, cognitions, beliefs, empathy, and reduced fear (Parrott, 2007).  MDMA may help a person establish a deeper contact with their true self, as well as an increased ability to recognize positive characteristic of the self (Nichols 1986).  Where </a:t>
            </a:r>
            <a:r>
              <a:rPr lang="en-US" dirty="0" err="1"/>
              <a:t>Metzner</a:t>
            </a:r>
            <a:r>
              <a:rPr lang="en-US" dirty="0"/>
              <a:t> (1998) found MDMA has the ability to make one become more empathetic and bond stronger with others.  Parrot (2007) combines many different studies showing MDMAs ability to promote Euphoric and elated moods, an increase interpersonal feelings, love, increased sensuality, and increase sense of touch.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Negative Effects</a:t>
            </a:r>
            <a:endParaRPr lang="en-US" dirty="0"/>
          </a:p>
        </p:txBody>
      </p:sp>
      <p:sp>
        <p:nvSpPr>
          <p:cNvPr id="3" name="Content Placeholder 2"/>
          <p:cNvSpPr>
            <a:spLocks noGrp="1"/>
          </p:cNvSpPr>
          <p:nvPr>
            <p:ph idx="1"/>
          </p:nvPr>
        </p:nvSpPr>
        <p:spPr/>
        <p:txBody>
          <a:bodyPr/>
          <a:lstStyle/>
          <a:p>
            <a:r>
              <a:rPr lang="en-US" dirty="0" smtClean="0"/>
              <a:t>Cardiovascular functioning</a:t>
            </a:r>
          </a:p>
          <a:p>
            <a:r>
              <a:rPr lang="en-US" dirty="0" smtClean="0"/>
              <a:t>Hyperthermia</a:t>
            </a:r>
          </a:p>
          <a:p>
            <a:r>
              <a:rPr lang="en-US" dirty="0" smtClean="0"/>
              <a:t>Death toll 160</a:t>
            </a:r>
          </a:p>
          <a:p>
            <a:r>
              <a:rPr lang="en-US" dirty="0" smtClean="0"/>
              <a:t>Overdose </a:t>
            </a:r>
          </a:p>
          <a:p>
            <a:pPr lvl="1"/>
            <a:r>
              <a:rPr lang="en-US" dirty="0"/>
              <a:t>247 in 1994, 422 in 1995, 319 in 1996, 637 in 1996, 637 in 1997, 1142 in 1998, 2850 in 1999 and 4511 in 2000</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Term Effects</a:t>
            </a:r>
            <a:endParaRPr lang="en-US" dirty="0"/>
          </a:p>
        </p:txBody>
      </p:sp>
      <p:sp>
        <p:nvSpPr>
          <p:cNvPr id="3" name="Content Placeholder 2"/>
          <p:cNvSpPr>
            <a:spLocks noGrp="1"/>
          </p:cNvSpPr>
          <p:nvPr>
            <p:ph idx="1"/>
          </p:nvPr>
        </p:nvSpPr>
        <p:spPr/>
        <p:txBody>
          <a:bodyPr/>
          <a:lstStyle/>
          <a:p>
            <a:r>
              <a:rPr lang="en-US" dirty="0" smtClean="0"/>
              <a:t>Lesions on </a:t>
            </a:r>
            <a:r>
              <a:rPr lang="en-US" dirty="0" err="1" smtClean="0"/>
              <a:t>serotonergic</a:t>
            </a:r>
            <a:r>
              <a:rPr lang="en-US" dirty="0" smtClean="0"/>
              <a:t> </a:t>
            </a:r>
            <a:r>
              <a:rPr lang="en-US" dirty="0"/>
              <a:t>nerve terminals </a:t>
            </a:r>
            <a:endParaRPr lang="en-US" dirty="0" smtClean="0"/>
          </a:p>
          <a:p>
            <a:r>
              <a:rPr lang="en-US" dirty="0" smtClean="0"/>
              <a:t>recall tests</a:t>
            </a:r>
          </a:p>
          <a:p>
            <a:r>
              <a:rPr lang="en-US" dirty="0" smtClean="0"/>
              <a:t> </a:t>
            </a:r>
            <a:r>
              <a:rPr lang="en-US" dirty="0"/>
              <a:t>verbal and visual </a:t>
            </a:r>
            <a:r>
              <a:rPr lang="en-US" dirty="0" smtClean="0"/>
              <a:t>memory</a:t>
            </a:r>
          </a:p>
          <a:p>
            <a:r>
              <a:rPr lang="en-US" dirty="0" smtClean="0"/>
              <a:t> </a:t>
            </a:r>
            <a:r>
              <a:rPr lang="en-US" dirty="0"/>
              <a:t>short term </a:t>
            </a:r>
            <a:r>
              <a:rPr lang="en-US" dirty="0" smtClean="0"/>
              <a:t>memory</a:t>
            </a:r>
            <a:endParaRPr lang="en-US" dirty="0"/>
          </a:p>
          <a:p>
            <a:r>
              <a:rPr lang="en-US" dirty="0" smtClean="0"/>
              <a:t> cognition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Implications</a:t>
            </a:r>
            <a:endParaRPr lang="en-US" dirty="0"/>
          </a:p>
        </p:txBody>
      </p:sp>
      <p:sp>
        <p:nvSpPr>
          <p:cNvPr id="3" name="Content Placeholder 2"/>
          <p:cNvSpPr>
            <a:spLocks noGrp="1"/>
          </p:cNvSpPr>
          <p:nvPr>
            <p:ph idx="1"/>
          </p:nvPr>
        </p:nvSpPr>
        <p:spPr/>
        <p:txBody>
          <a:bodyPr/>
          <a:lstStyle/>
          <a:p>
            <a:r>
              <a:rPr lang="en-US" dirty="0"/>
              <a:t>The real future lies in the MAPS organization where it is in the middle of a 10 year-$10 Million plan to make MDMA into a government approved and regulated prescription for MDMA.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PTSD</a:t>
            </a:r>
            <a:endParaRPr lang="en-US" dirty="0"/>
          </a:p>
        </p:txBody>
      </p:sp>
      <p:sp>
        <p:nvSpPr>
          <p:cNvPr id="3" name="Content Placeholder 2"/>
          <p:cNvSpPr>
            <a:spLocks noGrp="1"/>
          </p:cNvSpPr>
          <p:nvPr>
            <p:ph sz="half" idx="1"/>
          </p:nvPr>
        </p:nvSpPr>
        <p:spPr/>
        <p:txBody>
          <a:bodyPr/>
          <a:lstStyle/>
          <a:p>
            <a:r>
              <a:rPr lang="en-US" dirty="0" smtClean="0"/>
              <a:t>5</a:t>
            </a:r>
            <a:r>
              <a:rPr lang="en-US" baseline="30000" dirty="0" smtClean="0"/>
              <a:t>th</a:t>
            </a:r>
            <a:r>
              <a:rPr lang="en-US" dirty="0" smtClean="0"/>
              <a:t> century B.C.- “ The Trembler”</a:t>
            </a:r>
          </a:p>
          <a:p>
            <a:r>
              <a:rPr lang="en-US" dirty="0" smtClean="0"/>
              <a:t>1860- “Nostalgia”</a:t>
            </a:r>
          </a:p>
          <a:p>
            <a:r>
              <a:rPr lang="en-US" dirty="0" smtClean="0"/>
              <a:t>1866- “Railway spine”</a:t>
            </a:r>
          </a:p>
          <a:p>
            <a:r>
              <a:rPr lang="en-US" dirty="0" smtClean="0"/>
              <a:t>1914-1918 “ Shell Shock”</a:t>
            </a:r>
          </a:p>
          <a:p>
            <a:r>
              <a:rPr lang="en-US" dirty="0"/>
              <a:t>1980 </a:t>
            </a:r>
            <a:r>
              <a:rPr lang="en-US" dirty="0" smtClean="0"/>
              <a:t>-The </a:t>
            </a:r>
            <a:r>
              <a:rPr lang="en-US" dirty="0"/>
              <a:t>DSM-III recognizes PTSD as a </a:t>
            </a:r>
            <a:r>
              <a:rPr lang="en-US" dirty="0" smtClean="0"/>
              <a:t>disorder</a:t>
            </a:r>
          </a:p>
          <a:p>
            <a:pPr>
              <a:buNone/>
            </a:pPr>
            <a:endParaRPr lang="en-US" dirty="0"/>
          </a:p>
          <a:p>
            <a:endParaRPr lang="en-US" dirty="0" smtClean="0"/>
          </a:p>
          <a:p>
            <a:endParaRPr lang="en-US" dirty="0" smtClean="0"/>
          </a:p>
        </p:txBody>
      </p:sp>
      <p:pic>
        <p:nvPicPr>
          <p:cNvPr id="3074" name="Picture 2"/>
          <p:cNvPicPr>
            <a:picLocks noGrp="1" noChangeAspect="1" noChangeArrowheads="1"/>
          </p:cNvPicPr>
          <p:nvPr>
            <p:ph sz="half" idx="2"/>
          </p:nvPr>
        </p:nvPicPr>
        <p:blipFill>
          <a:blip r:embed="rId2" cstate="print"/>
          <a:srcRect/>
          <a:stretch>
            <a:fillRect/>
          </a:stretch>
        </p:blipFill>
        <p:spPr bwMode="auto">
          <a:xfrm>
            <a:off x="4741528" y="1523999"/>
            <a:ext cx="3792872" cy="5147469"/>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MDMA</a:t>
            </a:r>
            <a:endParaRPr lang="en-US" dirty="0"/>
          </a:p>
        </p:txBody>
      </p:sp>
      <p:sp>
        <p:nvSpPr>
          <p:cNvPr id="3" name="Content Placeholder 2"/>
          <p:cNvSpPr>
            <a:spLocks noGrp="1"/>
          </p:cNvSpPr>
          <p:nvPr>
            <p:ph idx="1"/>
          </p:nvPr>
        </p:nvSpPr>
        <p:spPr/>
        <p:txBody>
          <a:bodyPr>
            <a:normAutofit/>
          </a:bodyPr>
          <a:lstStyle/>
          <a:p>
            <a:r>
              <a:rPr lang="en-US" b="1" dirty="0" smtClean="0"/>
              <a:t>1912</a:t>
            </a:r>
            <a:r>
              <a:rPr lang="en-US" dirty="0" smtClean="0"/>
              <a:t>- Anton </a:t>
            </a:r>
            <a:r>
              <a:rPr lang="en-US" dirty="0" err="1"/>
              <a:t>Köllisch</a:t>
            </a:r>
            <a:r>
              <a:rPr lang="en-US" dirty="0"/>
              <a:t> from Merck Pharmaceuticals synthesized MDMA for the first </a:t>
            </a:r>
            <a:r>
              <a:rPr lang="en-US" dirty="0" smtClean="0"/>
              <a:t>time</a:t>
            </a:r>
          </a:p>
          <a:p>
            <a:r>
              <a:rPr lang="en-US" b="1" dirty="0"/>
              <a:t>1976</a:t>
            </a:r>
            <a:r>
              <a:rPr lang="en-US" dirty="0"/>
              <a:t> </a:t>
            </a:r>
            <a:r>
              <a:rPr lang="en-US" dirty="0" smtClean="0"/>
              <a:t>- </a:t>
            </a:r>
            <a:r>
              <a:rPr lang="en-US" dirty="0"/>
              <a:t>Alexander </a:t>
            </a:r>
            <a:r>
              <a:rPr lang="en-US" dirty="0" err="1"/>
              <a:t>Shulgin</a:t>
            </a:r>
            <a:r>
              <a:rPr lang="en-US" dirty="0"/>
              <a:t> and David Nichols published the first report on MDMA’s psychotropic effect in </a:t>
            </a:r>
            <a:r>
              <a:rPr lang="en-US" dirty="0" smtClean="0"/>
              <a:t>humans</a:t>
            </a:r>
          </a:p>
          <a:p>
            <a:r>
              <a:rPr lang="en-US" b="1" dirty="0"/>
              <a:t>May 31, 1985 </a:t>
            </a:r>
            <a:r>
              <a:rPr lang="en-US" dirty="0" smtClean="0"/>
              <a:t>-MDMA </a:t>
            </a:r>
            <a:r>
              <a:rPr lang="en-US" dirty="0"/>
              <a:t>banned federally, and lists MDMA as a class I </a:t>
            </a:r>
            <a:r>
              <a:rPr lang="en-US" dirty="0" smtClean="0"/>
              <a:t>drug</a:t>
            </a:r>
          </a:p>
          <a:p>
            <a:r>
              <a:rPr lang="en-US" b="1" dirty="0"/>
              <a:t>March 22, </a:t>
            </a:r>
            <a:r>
              <a:rPr lang="en-US" b="1" dirty="0" smtClean="0"/>
              <a:t>2010</a:t>
            </a:r>
            <a:r>
              <a:rPr lang="en-US" dirty="0" smtClean="0"/>
              <a:t>-The </a:t>
            </a:r>
            <a:r>
              <a:rPr lang="en-US" dirty="0"/>
              <a:t>MAPS Organization receives FDA approval to begin research with MDMA along with psychotherapy to treat PTSD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drug therapy for PTSD</a:t>
            </a:r>
            <a:endParaRPr lang="en-US" dirty="0"/>
          </a:p>
        </p:txBody>
      </p:sp>
      <p:sp>
        <p:nvSpPr>
          <p:cNvPr id="3" name="Content Placeholder 2"/>
          <p:cNvSpPr>
            <a:spLocks noGrp="1"/>
          </p:cNvSpPr>
          <p:nvPr>
            <p:ph sz="half" idx="1"/>
          </p:nvPr>
        </p:nvSpPr>
        <p:spPr/>
        <p:txBody>
          <a:bodyPr/>
          <a:lstStyle/>
          <a:p>
            <a:r>
              <a:rPr lang="en-US" dirty="0" err="1" smtClean="0"/>
              <a:t>Benzodiazipine</a:t>
            </a:r>
            <a:endParaRPr lang="en-US" dirty="0"/>
          </a:p>
          <a:p>
            <a:r>
              <a:rPr lang="en-US" dirty="0" smtClean="0"/>
              <a:t>Zoloft</a:t>
            </a:r>
          </a:p>
          <a:p>
            <a:r>
              <a:rPr lang="en-US" dirty="0" smtClean="0"/>
              <a:t>Paxil</a:t>
            </a:r>
          </a:p>
        </p:txBody>
      </p:sp>
      <p:pic>
        <p:nvPicPr>
          <p:cNvPr id="4098" name="Picture 2"/>
          <p:cNvPicPr>
            <a:picLocks noGrp="1" noChangeAspect="1" noChangeArrowheads="1"/>
          </p:cNvPicPr>
          <p:nvPr>
            <p:ph sz="half" idx="2"/>
          </p:nvPr>
        </p:nvPicPr>
        <p:blipFill>
          <a:blip r:embed="rId2" cstate="print"/>
          <a:srcRect/>
          <a:stretch>
            <a:fillRect/>
          </a:stretch>
        </p:blipFill>
        <p:spPr bwMode="auto">
          <a:xfrm>
            <a:off x="4739481" y="2209800"/>
            <a:ext cx="4175919" cy="4175919"/>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484762" y="3733799"/>
            <a:ext cx="3630038" cy="272978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Current Psychotherapy </a:t>
            </a:r>
            <a:endParaRPr lang="en-US" dirty="0"/>
          </a:p>
        </p:txBody>
      </p:sp>
      <p:sp>
        <p:nvSpPr>
          <p:cNvPr id="7" name="Text Placeholder 6"/>
          <p:cNvSpPr>
            <a:spLocks noGrp="1"/>
          </p:cNvSpPr>
          <p:nvPr>
            <p:ph type="body" idx="1"/>
          </p:nvPr>
        </p:nvSpPr>
        <p:spPr/>
        <p:txBody>
          <a:bodyPr/>
          <a:lstStyle/>
          <a:p>
            <a:r>
              <a:rPr lang="en-US" dirty="0" smtClean="0"/>
              <a:t>Exposure Therapy</a:t>
            </a:r>
            <a:endParaRPr lang="en-US" dirty="0"/>
          </a:p>
        </p:txBody>
      </p:sp>
      <p:sp>
        <p:nvSpPr>
          <p:cNvPr id="8" name="Text Placeholder 7"/>
          <p:cNvSpPr>
            <a:spLocks noGrp="1"/>
          </p:cNvSpPr>
          <p:nvPr>
            <p:ph type="body" sz="half" idx="3"/>
          </p:nvPr>
        </p:nvSpPr>
        <p:spPr/>
        <p:txBody>
          <a:bodyPr/>
          <a:lstStyle/>
          <a:p>
            <a:r>
              <a:rPr lang="en-US" dirty="0" smtClean="0"/>
              <a:t>EMDR</a:t>
            </a:r>
            <a:endParaRPr lang="en-US" dirty="0"/>
          </a:p>
        </p:txBody>
      </p:sp>
      <p:sp>
        <p:nvSpPr>
          <p:cNvPr id="6" name="Content Placeholder 5"/>
          <p:cNvSpPr>
            <a:spLocks noGrp="1"/>
          </p:cNvSpPr>
          <p:nvPr>
            <p:ph sz="quarter" idx="2"/>
          </p:nvPr>
        </p:nvSpPr>
        <p:spPr/>
        <p:txBody>
          <a:bodyPr/>
          <a:lstStyle/>
          <a:p>
            <a:r>
              <a:rPr lang="en-US" dirty="0"/>
              <a:t>emphasizing the reduction of avoidance through repeated exposure exercises </a:t>
            </a:r>
            <a:endParaRPr lang="en-US" dirty="0" smtClean="0"/>
          </a:p>
          <a:p>
            <a:r>
              <a:rPr lang="en-US" dirty="0" smtClean="0"/>
              <a:t>8-15 Sessions</a:t>
            </a:r>
            <a:endParaRPr lang="en-US" dirty="0"/>
          </a:p>
        </p:txBody>
      </p:sp>
      <p:sp>
        <p:nvSpPr>
          <p:cNvPr id="9" name="Content Placeholder 8"/>
          <p:cNvSpPr>
            <a:spLocks noGrp="1"/>
          </p:cNvSpPr>
          <p:nvPr>
            <p:ph sz="quarter" idx="4"/>
          </p:nvPr>
        </p:nvSpPr>
        <p:spPr/>
        <p:txBody>
          <a:bodyPr/>
          <a:lstStyle/>
          <a:p>
            <a:r>
              <a:rPr lang="en-US" dirty="0"/>
              <a:t>combines the exposure element, the cognitive element, and relaxation techniques while the eyes of the participant are gazed upon a mobile point or figure moving from side to side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Cognitive Therapy / Relaxation Training</a:t>
            </a:r>
            <a:endParaRPr lang="en-US" dirty="0"/>
          </a:p>
        </p:txBody>
      </p:sp>
      <p:sp>
        <p:nvSpPr>
          <p:cNvPr id="3" name="Content Placeholder 2"/>
          <p:cNvSpPr>
            <a:spLocks noGrp="1"/>
          </p:cNvSpPr>
          <p:nvPr>
            <p:ph sz="half" idx="1"/>
          </p:nvPr>
        </p:nvSpPr>
        <p:spPr/>
        <p:txBody>
          <a:bodyPr/>
          <a:lstStyle/>
          <a:p>
            <a:r>
              <a:rPr lang="en-US" dirty="0" smtClean="0"/>
              <a:t>concentrates </a:t>
            </a:r>
            <a:r>
              <a:rPr lang="en-US" dirty="0"/>
              <a:t>on challenging automatic or acquired beliefs (safety or trust) connected to the traumatic experience, and then cognitively restructuring the </a:t>
            </a:r>
            <a:r>
              <a:rPr lang="en-US" dirty="0" smtClean="0"/>
              <a:t>mind</a:t>
            </a:r>
            <a:endParaRPr lang="en-US" dirty="0"/>
          </a:p>
        </p:txBody>
      </p:sp>
      <p:sp>
        <p:nvSpPr>
          <p:cNvPr id="4" name="Content Placeholder 3"/>
          <p:cNvSpPr>
            <a:spLocks noGrp="1"/>
          </p:cNvSpPr>
          <p:nvPr>
            <p:ph sz="half" idx="2"/>
          </p:nvPr>
        </p:nvSpPr>
        <p:spPr/>
        <p:txBody>
          <a:bodyPr/>
          <a:lstStyle/>
          <a:p>
            <a:r>
              <a:rPr lang="en-US" dirty="0"/>
              <a:t>“breathing retraining,” muscle relaxation, “cognitive elements”, and exposure techniques to help treat PTSD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Efficiency of current PTSD treatments</a:t>
            </a:r>
            <a:endParaRPr lang="en-US" dirty="0"/>
          </a:p>
        </p:txBody>
      </p:sp>
      <p:sp>
        <p:nvSpPr>
          <p:cNvPr id="3" name="Content Placeholder 2"/>
          <p:cNvSpPr>
            <a:spLocks noGrp="1"/>
          </p:cNvSpPr>
          <p:nvPr>
            <p:ph sz="half" idx="1"/>
          </p:nvPr>
        </p:nvSpPr>
        <p:spPr/>
        <p:txBody>
          <a:bodyPr/>
          <a:lstStyle/>
          <a:p>
            <a:r>
              <a:rPr lang="en-US" dirty="0" smtClean="0"/>
              <a:t>Study comparing efficiency of EMDR, Relaxation,  &amp; Exposure therapy</a:t>
            </a:r>
          </a:p>
          <a:p>
            <a:r>
              <a:rPr lang="en-US" dirty="0" smtClean="0"/>
              <a:t>15 participants in each group </a:t>
            </a:r>
          </a:p>
          <a:p>
            <a:r>
              <a:rPr lang="en-US" dirty="0" smtClean="0"/>
              <a:t>8 Sessions</a:t>
            </a:r>
          </a:p>
          <a:p>
            <a:pPr>
              <a:buNone/>
            </a:pPr>
            <a:endParaRPr lang="en-US" dirty="0" smtClean="0"/>
          </a:p>
        </p:txBody>
      </p:sp>
      <p:pic>
        <p:nvPicPr>
          <p:cNvPr id="5122" name="Picture 2"/>
          <p:cNvPicPr>
            <a:picLocks noGrp="1" noChangeAspect="1" noChangeArrowheads="1"/>
          </p:cNvPicPr>
          <p:nvPr>
            <p:ph sz="half" idx="2"/>
          </p:nvPr>
        </p:nvPicPr>
        <p:blipFill>
          <a:blip r:embed="rId2" cstate="print"/>
          <a:srcRect/>
          <a:stretch>
            <a:fillRect/>
          </a:stretch>
        </p:blipFill>
        <p:spPr bwMode="auto">
          <a:xfrm>
            <a:off x="4766784" y="1828800"/>
            <a:ext cx="4072416" cy="49472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olver"/>
          <p:cNvPicPr>
            <a:picLocks noChangeAspect="1" noChangeArrowheads="1"/>
          </p:cNvPicPr>
          <p:nvPr/>
        </p:nvPicPr>
        <p:blipFill>
          <a:blip r:embed="rId2" cstate="print"/>
          <a:srcRect/>
          <a:stretch>
            <a:fillRect/>
          </a:stretch>
        </p:blipFill>
        <p:spPr bwMode="auto">
          <a:xfrm>
            <a:off x="0" y="-1"/>
            <a:ext cx="9144000" cy="639580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solver"/>
          <p:cNvPicPr>
            <a:picLocks noChangeAspect="1" noChangeArrowheads="1"/>
          </p:cNvPicPr>
          <p:nvPr/>
        </p:nvPicPr>
        <p:blipFill>
          <a:blip r:embed="rId2" cstate="print"/>
          <a:srcRect/>
          <a:stretch>
            <a:fillRect/>
          </a:stretch>
        </p:blipFill>
        <p:spPr bwMode="auto">
          <a:xfrm>
            <a:off x="0" y="0"/>
            <a:ext cx="9010171" cy="48006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773</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 </vt:lpstr>
      <vt:lpstr>History of PTSD</vt:lpstr>
      <vt:lpstr>History of MDMA</vt:lpstr>
      <vt:lpstr>Current drug therapy for PTSD</vt:lpstr>
      <vt:lpstr>Current Psychotherapy </vt:lpstr>
      <vt:lpstr>Cognitive Therapy / Relaxation Training</vt:lpstr>
      <vt:lpstr>Efficiency of current PTSD treatments</vt:lpstr>
      <vt:lpstr>Slide 8</vt:lpstr>
      <vt:lpstr>Slide 9</vt:lpstr>
      <vt:lpstr>Efficiency</vt:lpstr>
      <vt:lpstr>MDMA</vt:lpstr>
      <vt:lpstr>MDMA Why?</vt:lpstr>
      <vt:lpstr>MDMA with Psychotherapy</vt:lpstr>
      <vt:lpstr>Positive Effect</vt:lpstr>
      <vt:lpstr>Immediate Negative Effects</vt:lpstr>
      <vt:lpstr>Long Term Effects</vt:lpstr>
      <vt:lpstr>Future Implications</vt:lpstr>
    </vt:vector>
  </TitlesOfParts>
  <Company>Florida Gulf Coast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Ecstasy Should Be Used As a Therapeutic Tool to Assist Psychotherapy for the Treatment of    Post-Traumatic Stress Disorder </dc:title>
  <dc:creator>FGCU</dc:creator>
  <cp:lastModifiedBy>FGCU</cp:lastModifiedBy>
  <cp:revision>13</cp:revision>
  <dcterms:created xsi:type="dcterms:W3CDTF">2011-04-14T14:04:49Z</dcterms:created>
  <dcterms:modified xsi:type="dcterms:W3CDTF">2011-04-14T16:07:15Z</dcterms:modified>
</cp:coreProperties>
</file>